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pen Sauce Bold" charset="1" panose="00000800000000000000"/>
      <p:regular r:id="rId16"/>
    </p:embeddedFont>
    <p:embeddedFont>
      <p:font typeface="Atkinson Hyperlegible Bold" charset="1" panose="00000000000000000000"/>
      <p:regular r:id="rId17"/>
    </p:embeddedFont>
    <p:embeddedFont>
      <p:font typeface="Canva Sans Bold" charset="1" panose="020B0803030501040103"/>
      <p:regular r:id="rId18"/>
    </p:embeddedFont>
    <p:embeddedFont>
      <p:font typeface="Times New Roman Bold" charset="1" panose="02030802070405020303"/>
      <p:regular r:id="rId19"/>
    </p:embeddedFont>
    <p:embeddedFont>
      <p:font typeface="DM Sans" charset="1" panose="00000000000000000000"/>
      <p:regular r:id="rId20"/>
    </p:embeddedFont>
    <p:embeddedFont>
      <p:font typeface="Inter" charset="1" panose="020B05020300000000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5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5.png" Type="http://schemas.openxmlformats.org/officeDocument/2006/relationships/image"/><Relationship Id="rId4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60448" y="15235"/>
            <a:ext cx="19115371" cy="10287000"/>
            <a:chOff x="0" y="0"/>
            <a:chExt cx="25487161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487161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5487161">
                  <a:moveTo>
                    <a:pt x="0" y="0"/>
                  </a:moveTo>
                  <a:lnTo>
                    <a:pt x="25487161" y="0"/>
                  </a:lnTo>
                  <a:lnTo>
                    <a:pt x="25487161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2612831"/>
            <a:ext cx="16442242" cy="7275233"/>
            <a:chOff x="0" y="0"/>
            <a:chExt cx="4330467" cy="191611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330467" cy="1916111"/>
            </a:xfrm>
            <a:custGeom>
              <a:avLst/>
              <a:gdLst/>
              <a:ahLst/>
              <a:cxnLst/>
              <a:rect r="r" b="b" t="t" l="l"/>
              <a:pathLst>
                <a:path h="1916111" w="4330467">
                  <a:moveTo>
                    <a:pt x="14126" y="0"/>
                  </a:moveTo>
                  <a:lnTo>
                    <a:pt x="4316342" y="0"/>
                  </a:lnTo>
                  <a:cubicBezTo>
                    <a:pt x="4320088" y="0"/>
                    <a:pt x="4323681" y="1488"/>
                    <a:pt x="4326330" y="4137"/>
                  </a:cubicBezTo>
                  <a:cubicBezTo>
                    <a:pt x="4328979" y="6786"/>
                    <a:pt x="4330467" y="10379"/>
                    <a:pt x="4330467" y="14126"/>
                  </a:cubicBezTo>
                  <a:lnTo>
                    <a:pt x="4330467" y="1901985"/>
                  </a:lnTo>
                  <a:cubicBezTo>
                    <a:pt x="4330467" y="1905732"/>
                    <a:pt x="4328979" y="1909324"/>
                    <a:pt x="4326330" y="1911973"/>
                  </a:cubicBezTo>
                  <a:cubicBezTo>
                    <a:pt x="4323681" y="1914622"/>
                    <a:pt x="4320088" y="1916111"/>
                    <a:pt x="4316342" y="1916111"/>
                  </a:cubicBezTo>
                  <a:lnTo>
                    <a:pt x="14126" y="1916111"/>
                  </a:lnTo>
                  <a:cubicBezTo>
                    <a:pt x="10379" y="1916111"/>
                    <a:pt x="6786" y="1914622"/>
                    <a:pt x="4137" y="1911973"/>
                  </a:cubicBezTo>
                  <a:cubicBezTo>
                    <a:pt x="1488" y="1909324"/>
                    <a:pt x="0" y="1905732"/>
                    <a:pt x="0" y="1901985"/>
                  </a:cubicBezTo>
                  <a:lnTo>
                    <a:pt x="0" y="14126"/>
                  </a:lnTo>
                  <a:cubicBezTo>
                    <a:pt x="0" y="10379"/>
                    <a:pt x="1488" y="6786"/>
                    <a:pt x="4137" y="4137"/>
                  </a:cubicBezTo>
                  <a:cubicBezTo>
                    <a:pt x="6786" y="1488"/>
                    <a:pt x="10379" y="0"/>
                    <a:pt x="14126" y="0"/>
                  </a:cubicBezTo>
                  <a:close/>
                </a:path>
              </a:pathLst>
            </a:custGeom>
            <a:solidFill>
              <a:srgbClr val="F7F6F8"/>
            </a:solidFill>
            <a:ln w="19050" cap="rnd">
              <a:solidFill>
                <a:srgbClr val="0A2E76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4330467" cy="19446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72593" y="1308849"/>
            <a:ext cx="15511671" cy="903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60"/>
              </a:lnSpc>
              <a:spcBef>
                <a:spcPct val="0"/>
              </a:spcBef>
            </a:pPr>
            <a:r>
              <a:rPr lang="en-US" b="true" sz="2815">
                <a:solidFill>
                  <a:srgbClr val="0A2E7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DEPARTMENT OF INFORMATION TECHNOLOGY ( IT )</a:t>
            </a:r>
          </a:p>
          <a:p>
            <a:pPr algn="ctr">
              <a:lnSpc>
                <a:spcPts val="3660"/>
              </a:lnSpc>
              <a:spcBef>
                <a:spcPct val="0"/>
              </a:spcBef>
            </a:pPr>
            <a:r>
              <a:rPr lang="en-US" b="true" sz="2815">
                <a:solidFill>
                  <a:srgbClr val="0A2E7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VISHWAKARMA INSTITUTE OF TECHNOLOGY, PUNE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07287" y="209809"/>
            <a:ext cx="1666267" cy="2202997"/>
          </a:xfrm>
          <a:custGeom>
            <a:avLst/>
            <a:gdLst/>
            <a:ahLst/>
            <a:cxnLst/>
            <a:rect r="r" b="b" t="t" l="l"/>
            <a:pathLst>
              <a:path h="2202997" w="1666267">
                <a:moveTo>
                  <a:pt x="0" y="0"/>
                </a:moveTo>
                <a:lnTo>
                  <a:pt x="1666267" y="0"/>
                </a:lnTo>
                <a:lnTo>
                  <a:pt x="1666267" y="2202997"/>
                </a:lnTo>
                <a:lnTo>
                  <a:pt x="0" y="22029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07287" y="2667808"/>
            <a:ext cx="16042284" cy="6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en-US" b="true" sz="3999">
                <a:solidFill>
                  <a:srgbClr val="041F5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REAL TIME CROWD MONITORING SYSTEM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9817" y="3493309"/>
            <a:ext cx="17935106" cy="43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41"/>
              </a:lnSpc>
              <a:spcBef>
                <a:spcPct val="0"/>
              </a:spcBef>
            </a:pPr>
            <a:r>
              <a:rPr lang="en-US" b="true" sz="2724">
                <a:solidFill>
                  <a:srgbClr val="041F5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DIV:- SY-IT-C-B3                  GROUP NO:- 15       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35946" y="4982709"/>
            <a:ext cx="8151424" cy="4339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1"/>
              </a:lnSpc>
              <a:spcBef>
                <a:spcPct val="0"/>
              </a:spcBef>
            </a:pPr>
            <a:r>
              <a:rPr lang="en-US" b="true" sz="3316">
                <a:solidFill>
                  <a:srgbClr val="041F5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PRESENTED BY:</a:t>
            </a:r>
          </a:p>
          <a:p>
            <a:pPr algn="l">
              <a:lnSpc>
                <a:spcPts val="4311"/>
              </a:lnSpc>
              <a:spcBef>
                <a:spcPct val="0"/>
              </a:spcBef>
            </a:pPr>
          </a:p>
          <a:p>
            <a:pPr algn="l">
              <a:lnSpc>
                <a:spcPts val="4311"/>
              </a:lnSpc>
              <a:spcBef>
                <a:spcPct val="0"/>
              </a:spcBef>
            </a:pPr>
            <a:r>
              <a:rPr lang="en-US" b="true" sz="3316">
                <a:solidFill>
                  <a:srgbClr val="041F5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KUNAL SONNE (12311844)</a:t>
            </a:r>
          </a:p>
          <a:p>
            <a:pPr algn="l">
              <a:lnSpc>
                <a:spcPts val="4311"/>
              </a:lnSpc>
              <a:spcBef>
                <a:spcPct val="0"/>
              </a:spcBef>
            </a:pPr>
            <a:r>
              <a:rPr lang="en-US" b="true" sz="3316">
                <a:solidFill>
                  <a:srgbClr val="041F5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HARIOM SURWASE (12311352) </a:t>
            </a:r>
          </a:p>
          <a:p>
            <a:pPr algn="l">
              <a:lnSpc>
                <a:spcPts val="4311"/>
              </a:lnSpc>
              <a:spcBef>
                <a:spcPct val="0"/>
              </a:spcBef>
            </a:pPr>
            <a:r>
              <a:rPr lang="en-US" b="true" sz="3316">
                <a:solidFill>
                  <a:srgbClr val="041F5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RAJ THAKUR (12310176)</a:t>
            </a:r>
          </a:p>
          <a:p>
            <a:pPr algn="l">
              <a:lnSpc>
                <a:spcPts val="4311"/>
              </a:lnSpc>
              <a:spcBef>
                <a:spcPct val="0"/>
              </a:spcBef>
            </a:pPr>
            <a:r>
              <a:rPr lang="en-US" b="true" sz="3316">
                <a:solidFill>
                  <a:srgbClr val="041F5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SHREEPARTH TORAWANE (12311260) </a:t>
            </a:r>
          </a:p>
          <a:p>
            <a:pPr algn="l">
              <a:lnSpc>
                <a:spcPts val="4311"/>
              </a:lnSpc>
              <a:spcBef>
                <a:spcPct val="0"/>
              </a:spcBef>
            </a:pPr>
            <a:r>
              <a:rPr lang="en-US" b="true" sz="3316">
                <a:solidFill>
                  <a:srgbClr val="041F54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ATHARVA TULJAPURKAR ( 12311652)</a:t>
            </a:r>
          </a:p>
          <a:p>
            <a:pPr algn="l">
              <a:lnSpc>
                <a:spcPts val="4311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831414" y="-28575"/>
            <a:ext cx="13711912" cy="1754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</a:pPr>
          </a:p>
          <a:p>
            <a:pPr algn="ctr">
              <a:lnSpc>
                <a:spcPts val="4680"/>
              </a:lnSpc>
            </a:pPr>
            <a:r>
              <a:rPr lang="en-US" b="true" sz="3600">
                <a:solidFill>
                  <a:srgbClr val="0A2E7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EDAI </a:t>
            </a:r>
            <a:r>
              <a:rPr lang="en-US" sz="3600" b="true">
                <a:solidFill>
                  <a:srgbClr val="0A2E76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- engineering design and innovation</a:t>
            </a:r>
          </a:p>
          <a:p>
            <a:pPr algn="ctr">
              <a:lnSpc>
                <a:spcPts val="468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2815366" y="5225410"/>
            <a:ext cx="1702117" cy="544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6"/>
              </a:lnSpc>
              <a:spcBef>
                <a:spcPct val="0"/>
              </a:spcBef>
            </a:pPr>
            <a:r>
              <a:rPr lang="en-US" b="true" sz="4045" spc="-24">
                <a:solidFill>
                  <a:srgbClr val="041F54"/>
                </a:solidFill>
                <a:latin typeface="Atkinson Hyperlegible Bold"/>
                <a:ea typeface="Atkinson Hyperlegible Bold"/>
                <a:cs typeface="Atkinson Hyperlegible Bold"/>
                <a:sym typeface="Atkinson Hyperlegible Bold"/>
              </a:rPr>
              <a:t>GUIDE: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84554" y="6174248"/>
            <a:ext cx="7674746" cy="734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4320" b="true">
                <a:solidFill>
                  <a:srgbClr val="041F5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Prof. Dr. Preeti baike Mam</a:t>
            </a:r>
          </a:p>
        </p:txBody>
      </p:sp>
      <p:grpSp>
        <p:nvGrpSpPr>
          <p:cNvPr name="Group 15" id="15"/>
          <p:cNvGrpSpPr/>
          <p:nvPr/>
        </p:nvGrpSpPr>
        <p:grpSpPr>
          <a:xfrm rot="-5401349">
            <a:off x="-4817132" y="4819280"/>
            <a:ext cx="10287042" cy="648742"/>
            <a:chOff x="0" y="0"/>
            <a:chExt cx="9753640" cy="61510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753600" cy="615095"/>
            </a:xfrm>
            <a:custGeom>
              <a:avLst/>
              <a:gdLst/>
              <a:ahLst/>
              <a:cxnLst/>
              <a:rect r="r" b="b" t="t" l="l"/>
              <a:pathLst>
                <a:path h="615095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615095"/>
                  </a:lnTo>
                  <a:lnTo>
                    <a:pt x="0" y="615095"/>
                  </a:lnTo>
                  <a:close/>
                </a:path>
              </a:pathLst>
            </a:custGeom>
            <a:solidFill>
              <a:srgbClr val="00008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9753640" cy="662728"/>
            </a:xfrm>
            <a:prstGeom prst="rect">
              <a:avLst/>
            </a:prstGeom>
          </p:spPr>
          <p:txBody>
            <a:bodyPr anchor="t" rtlCol="false" tIns="71438" lIns="71438" bIns="71438" rIns="71438"/>
            <a:lstStyle/>
            <a:p>
              <a:pPr algn="l">
                <a:lnSpc>
                  <a:spcPts val="2700"/>
                </a:lnSpc>
              </a:pPr>
              <a:r>
                <a:rPr lang="en-US" b="true" sz="2250" spc="3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Vishwakarma  Institute  of  Technology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367948" y="4965700"/>
            <a:ext cx="3075219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188579"/>
            <a:ext cx="8965318" cy="1462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30"/>
              </a:lnSpc>
            </a:pPr>
            <a:r>
              <a:rPr lang="en-US" sz="4674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Real Time </a:t>
            </a:r>
            <a:r>
              <a:rPr lang="en-US" sz="4674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Crowd Monitoring 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159699"/>
            <a:ext cx="8965318" cy="1844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57"/>
              </a:lnSpc>
            </a:pPr>
            <a:r>
              <a:rPr lang="en-US" sz="3044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This project dives into a real-time,  that uses a camera feed  to track and visualize crowd density.</a:t>
            </a:r>
          </a:p>
        </p:txBody>
      </p:sp>
      <p:grpSp>
        <p:nvGrpSpPr>
          <p:cNvPr name="Group 6" id="6"/>
          <p:cNvGrpSpPr/>
          <p:nvPr/>
        </p:nvGrpSpPr>
        <p:grpSpPr>
          <a:xfrm rot="-5401349">
            <a:off x="-4817132" y="4819280"/>
            <a:ext cx="10287042" cy="648742"/>
            <a:chOff x="0" y="0"/>
            <a:chExt cx="9753640" cy="61510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753600" cy="615095"/>
            </a:xfrm>
            <a:custGeom>
              <a:avLst/>
              <a:gdLst/>
              <a:ahLst/>
              <a:cxnLst/>
              <a:rect r="r" b="b" t="t" l="l"/>
              <a:pathLst>
                <a:path h="615095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615095"/>
                  </a:lnTo>
                  <a:lnTo>
                    <a:pt x="0" y="615095"/>
                  </a:lnTo>
                  <a:close/>
                </a:path>
              </a:pathLst>
            </a:custGeom>
            <a:solidFill>
              <a:srgbClr val="00008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9753640" cy="662728"/>
            </a:xfrm>
            <a:prstGeom prst="rect">
              <a:avLst/>
            </a:prstGeom>
          </p:spPr>
          <p:txBody>
            <a:bodyPr anchor="t" rtlCol="false" tIns="71438" lIns="71438" bIns="71438" rIns="71438"/>
            <a:lstStyle/>
            <a:p>
              <a:pPr algn="l">
                <a:lnSpc>
                  <a:spcPts val="2700"/>
                </a:lnSpc>
              </a:pPr>
              <a:r>
                <a:rPr lang="en-US" b="true" sz="2250" spc="3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Vishwakarma  Institute  of  Technology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63097" y="0"/>
            <a:ext cx="4506300" cy="1131363"/>
          </a:xfrm>
          <a:custGeom>
            <a:avLst/>
            <a:gdLst/>
            <a:ahLst/>
            <a:cxnLst/>
            <a:rect r="r" b="b" t="t" l="l"/>
            <a:pathLst>
              <a:path h="1131363" w="4506300">
                <a:moveTo>
                  <a:pt x="0" y="0"/>
                </a:moveTo>
                <a:lnTo>
                  <a:pt x="4506300" y="0"/>
                </a:lnTo>
                <a:lnTo>
                  <a:pt x="4506300" y="1131363"/>
                </a:lnTo>
                <a:lnTo>
                  <a:pt x="0" y="11313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106" t="-121690" r="0" b="-113036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53006" y="1649043"/>
            <a:ext cx="6683678" cy="95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85"/>
              </a:lnSpc>
            </a:pPr>
            <a:r>
              <a:rPr lang="en-US" sz="61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Project Overview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53006" y="3110535"/>
            <a:ext cx="7360368" cy="3401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9"/>
              </a:lnSpc>
            </a:pPr>
            <a:r>
              <a:rPr lang="en-US" sz="27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Crowd Monitoring Project is an intelligent solution designed to help you understand and manage crowds effectively. It uses a camera feed to detect and count individuals in real-time, providing you with valuable insights about crowd.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474626" y="3110535"/>
            <a:ext cx="7360368" cy="454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9"/>
              </a:lnSpc>
            </a:pPr>
            <a:r>
              <a:rPr lang="en-US" sz="27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This project is built on a foundation of computer vision and machine learning techniques. It leverages the power of OpenCV, an open-source library, to process images and identify people. These capabilities allow the system to provide accurate crowd statistics and visualizations.</a:t>
            </a:r>
          </a:p>
        </p:txBody>
      </p:sp>
      <p:grpSp>
        <p:nvGrpSpPr>
          <p:cNvPr name="Group 5" id="5"/>
          <p:cNvGrpSpPr/>
          <p:nvPr/>
        </p:nvGrpSpPr>
        <p:grpSpPr>
          <a:xfrm rot="-5401349">
            <a:off x="-4817132" y="4819280"/>
            <a:ext cx="10287042" cy="648742"/>
            <a:chOff x="0" y="0"/>
            <a:chExt cx="9753640" cy="6151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753600" cy="615095"/>
            </a:xfrm>
            <a:custGeom>
              <a:avLst/>
              <a:gdLst/>
              <a:ahLst/>
              <a:cxnLst/>
              <a:rect r="r" b="b" t="t" l="l"/>
              <a:pathLst>
                <a:path h="615095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615095"/>
                  </a:lnTo>
                  <a:lnTo>
                    <a:pt x="0" y="615095"/>
                  </a:lnTo>
                  <a:close/>
                </a:path>
              </a:pathLst>
            </a:custGeom>
            <a:solidFill>
              <a:srgbClr val="00008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9753640" cy="662728"/>
            </a:xfrm>
            <a:prstGeom prst="rect">
              <a:avLst/>
            </a:prstGeom>
          </p:spPr>
          <p:txBody>
            <a:bodyPr anchor="t" rtlCol="false" tIns="71438" lIns="71438" bIns="71438" rIns="71438"/>
            <a:lstStyle/>
            <a:p>
              <a:pPr algn="l">
                <a:lnSpc>
                  <a:spcPts val="2700"/>
                </a:lnSpc>
              </a:pPr>
              <a:r>
                <a:rPr lang="en-US" b="true" sz="2250" spc="3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Vishwakarma  Institute  of  Technology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63097" y="0"/>
            <a:ext cx="4506300" cy="1131363"/>
          </a:xfrm>
          <a:custGeom>
            <a:avLst/>
            <a:gdLst/>
            <a:ahLst/>
            <a:cxnLst/>
            <a:rect r="r" b="b" t="t" l="l"/>
            <a:pathLst>
              <a:path h="1131363" w="4506300">
                <a:moveTo>
                  <a:pt x="0" y="0"/>
                </a:moveTo>
                <a:lnTo>
                  <a:pt x="4506300" y="0"/>
                </a:lnTo>
                <a:lnTo>
                  <a:pt x="4506300" y="1131363"/>
                </a:lnTo>
                <a:lnTo>
                  <a:pt x="0" y="11313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06" t="-121690" r="0" b="-113036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53006" y="1649043"/>
            <a:ext cx="6683678" cy="862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Problem Statement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53006" y="3110535"/>
            <a:ext cx="7360368" cy="3401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8"/>
              </a:lnSpc>
            </a:pPr>
            <a:r>
              <a:rPr lang="en-US" sz="27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Real-time Data Collection and Analysis: Develop a system capable of continuously collecting and processing crowd data using camera feed to monitor density, movement, and behavior in real-time.</a:t>
            </a:r>
          </a:p>
          <a:p>
            <a:pPr algn="l">
              <a:lnSpc>
                <a:spcPts val="453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9474626" y="3110535"/>
            <a:ext cx="7360368" cy="2829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9"/>
              </a:lnSpc>
            </a:pPr>
            <a:r>
              <a:rPr lang="en-US" sz="27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Proactive Risk Management: Provide shopkeepers with valuable information,  and visualization tools to identify and insure  safety, optimize crowd flow, and improve resource allocation.</a:t>
            </a:r>
          </a:p>
        </p:txBody>
      </p:sp>
      <p:grpSp>
        <p:nvGrpSpPr>
          <p:cNvPr name="Group 5" id="5"/>
          <p:cNvGrpSpPr/>
          <p:nvPr/>
        </p:nvGrpSpPr>
        <p:grpSpPr>
          <a:xfrm rot="-5401349">
            <a:off x="-4817132" y="4819280"/>
            <a:ext cx="10287042" cy="648742"/>
            <a:chOff x="0" y="0"/>
            <a:chExt cx="9753640" cy="6151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753600" cy="615095"/>
            </a:xfrm>
            <a:custGeom>
              <a:avLst/>
              <a:gdLst/>
              <a:ahLst/>
              <a:cxnLst/>
              <a:rect r="r" b="b" t="t" l="l"/>
              <a:pathLst>
                <a:path h="615095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615095"/>
                  </a:lnTo>
                  <a:lnTo>
                    <a:pt x="0" y="615095"/>
                  </a:lnTo>
                  <a:close/>
                </a:path>
              </a:pathLst>
            </a:custGeom>
            <a:solidFill>
              <a:srgbClr val="00008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9753640" cy="662728"/>
            </a:xfrm>
            <a:prstGeom prst="rect">
              <a:avLst/>
            </a:prstGeom>
          </p:spPr>
          <p:txBody>
            <a:bodyPr anchor="t" rtlCol="false" tIns="71438" lIns="71438" bIns="71438" rIns="71438"/>
            <a:lstStyle/>
            <a:p>
              <a:pPr algn="l">
                <a:lnSpc>
                  <a:spcPts val="2700"/>
                </a:lnSpc>
              </a:pPr>
              <a:r>
                <a:rPr lang="en-US" b="true" sz="2250" spc="3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Vishwakarma  Institute  of  Technology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63097" y="0"/>
            <a:ext cx="4506300" cy="1131363"/>
          </a:xfrm>
          <a:custGeom>
            <a:avLst/>
            <a:gdLst/>
            <a:ahLst/>
            <a:cxnLst/>
            <a:rect r="r" b="b" t="t" l="l"/>
            <a:pathLst>
              <a:path h="1131363" w="4506300">
                <a:moveTo>
                  <a:pt x="0" y="0"/>
                </a:moveTo>
                <a:lnTo>
                  <a:pt x="4506300" y="0"/>
                </a:lnTo>
                <a:lnTo>
                  <a:pt x="4506300" y="1131363"/>
                </a:lnTo>
                <a:lnTo>
                  <a:pt x="0" y="11313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06" t="-121690" r="0" b="-113036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36724" y="1141065"/>
            <a:ext cx="6691759" cy="855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2"/>
              </a:lnSpc>
            </a:pPr>
            <a:r>
              <a:rPr lang="en-US" sz="52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Key Features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6724" y="2698998"/>
            <a:ext cx="602159" cy="602159"/>
            <a:chOff x="0" y="0"/>
            <a:chExt cx="802878" cy="80287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02894" cy="802894"/>
            </a:xfrm>
            <a:custGeom>
              <a:avLst/>
              <a:gdLst/>
              <a:ahLst/>
              <a:cxnLst/>
              <a:rect r="r" b="b" t="t" l="l"/>
              <a:pathLst>
                <a:path h="802894" w="802894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749300" y="0"/>
                  </a:lnTo>
                  <a:cubicBezTo>
                    <a:pt x="778891" y="0"/>
                    <a:pt x="802894" y="24003"/>
                    <a:pt x="802894" y="53594"/>
                  </a:cubicBezTo>
                  <a:lnTo>
                    <a:pt x="802894" y="749300"/>
                  </a:lnTo>
                  <a:cubicBezTo>
                    <a:pt x="802894" y="778891"/>
                    <a:pt x="778891" y="802894"/>
                    <a:pt x="749300" y="802894"/>
                  </a:cubicBezTo>
                  <a:lnTo>
                    <a:pt x="53594" y="802894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171872" y="2856459"/>
            <a:ext cx="131713" cy="344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06476" y="2698998"/>
            <a:ext cx="3345805" cy="41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People Detection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06476" y="3182541"/>
            <a:ext cx="3774727" cy="1808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system uses advanced computer vision techniques to accurately detect and count individuals in real-time.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848796" y="2698998"/>
            <a:ext cx="602159" cy="602159"/>
            <a:chOff x="0" y="0"/>
            <a:chExt cx="802878" cy="80287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02894" cy="802894"/>
            </a:xfrm>
            <a:custGeom>
              <a:avLst/>
              <a:gdLst/>
              <a:ahLst/>
              <a:cxnLst/>
              <a:rect r="r" b="b" t="t" l="l"/>
              <a:pathLst>
                <a:path h="802894" w="802894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749300" y="0"/>
                  </a:lnTo>
                  <a:cubicBezTo>
                    <a:pt x="778891" y="0"/>
                    <a:pt x="802894" y="24003"/>
                    <a:pt x="802894" y="53594"/>
                  </a:cubicBezTo>
                  <a:lnTo>
                    <a:pt x="802894" y="749300"/>
                  </a:lnTo>
                  <a:cubicBezTo>
                    <a:pt x="802894" y="778891"/>
                    <a:pt x="778891" y="802894"/>
                    <a:pt x="749300" y="802894"/>
                  </a:cubicBezTo>
                  <a:lnTo>
                    <a:pt x="53594" y="802894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033939" y="2856459"/>
            <a:ext cx="231725" cy="344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18547" y="2698998"/>
            <a:ext cx="3774727" cy="836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Configurable Coordinates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18547" y="3600747"/>
            <a:ext cx="3774727" cy="1808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You can easily define specific areas of interest within the camera's view to track crowd density in targeted locations.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36724" y="5977979"/>
            <a:ext cx="602159" cy="602159"/>
            <a:chOff x="0" y="0"/>
            <a:chExt cx="802878" cy="80287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02894" cy="802894"/>
            </a:xfrm>
            <a:custGeom>
              <a:avLst/>
              <a:gdLst/>
              <a:ahLst/>
              <a:cxnLst/>
              <a:rect r="r" b="b" t="t" l="l"/>
              <a:pathLst>
                <a:path h="802894" w="802894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749300" y="0"/>
                  </a:lnTo>
                  <a:cubicBezTo>
                    <a:pt x="778891" y="0"/>
                    <a:pt x="802894" y="24003"/>
                    <a:pt x="802894" y="53594"/>
                  </a:cubicBezTo>
                  <a:lnTo>
                    <a:pt x="802894" y="749300"/>
                  </a:lnTo>
                  <a:cubicBezTo>
                    <a:pt x="802894" y="778891"/>
                    <a:pt x="778891" y="802894"/>
                    <a:pt x="749300" y="802894"/>
                  </a:cubicBezTo>
                  <a:lnTo>
                    <a:pt x="53594" y="802894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118444" y="6135440"/>
            <a:ext cx="238571" cy="344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06476" y="5977979"/>
            <a:ext cx="3774727" cy="8364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Crowd Data Visualization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806476" y="6879729"/>
            <a:ext cx="3774727" cy="2236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system presents crowd data in a visually engaging way on a map, allowing you to quickly understand crowd distribution and density.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5848796" y="5977979"/>
            <a:ext cx="602159" cy="602159"/>
            <a:chOff x="0" y="0"/>
            <a:chExt cx="802878" cy="80287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02894" cy="802894"/>
            </a:xfrm>
            <a:custGeom>
              <a:avLst/>
              <a:gdLst/>
              <a:ahLst/>
              <a:cxnLst/>
              <a:rect r="r" b="b" t="t" l="l"/>
              <a:pathLst>
                <a:path h="802894" w="802894">
                  <a:moveTo>
                    <a:pt x="0" y="53594"/>
                  </a:moveTo>
                  <a:cubicBezTo>
                    <a:pt x="0" y="24003"/>
                    <a:pt x="24003" y="0"/>
                    <a:pt x="53594" y="0"/>
                  </a:cubicBezTo>
                  <a:lnTo>
                    <a:pt x="749300" y="0"/>
                  </a:lnTo>
                  <a:cubicBezTo>
                    <a:pt x="778891" y="0"/>
                    <a:pt x="802894" y="24003"/>
                    <a:pt x="802894" y="53594"/>
                  </a:cubicBezTo>
                  <a:lnTo>
                    <a:pt x="802894" y="749300"/>
                  </a:lnTo>
                  <a:cubicBezTo>
                    <a:pt x="802894" y="778891"/>
                    <a:pt x="778891" y="802894"/>
                    <a:pt x="749300" y="802894"/>
                  </a:cubicBezTo>
                  <a:lnTo>
                    <a:pt x="53594" y="802894"/>
                  </a:lnTo>
                  <a:cubicBezTo>
                    <a:pt x="24003" y="802894"/>
                    <a:pt x="0" y="778891"/>
                    <a:pt x="0" y="749300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6025158" y="6135440"/>
            <a:ext cx="249287" cy="344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4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718547" y="5977979"/>
            <a:ext cx="3372594" cy="418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Real-Time Monitoring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718547" y="6461522"/>
            <a:ext cx="3774727" cy="2665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project provides continuous, real-time updates on crowd conditions, giving you the ability to react promptly to changing situations.</a:t>
            </a:r>
          </a:p>
        </p:txBody>
      </p:sp>
      <p:grpSp>
        <p:nvGrpSpPr>
          <p:cNvPr name="Group 29" id="29"/>
          <p:cNvGrpSpPr/>
          <p:nvPr/>
        </p:nvGrpSpPr>
        <p:grpSpPr>
          <a:xfrm rot="-5401349">
            <a:off x="-4817132" y="4819280"/>
            <a:ext cx="10287042" cy="648742"/>
            <a:chOff x="0" y="0"/>
            <a:chExt cx="9753640" cy="615103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9753600" cy="615095"/>
            </a:xfrm>
            <a:custGeom>
              <a:avLst/>
              <a:gdLst/>
              <a:ahLst/>
              <a:cxnLst/>
              <a:rect r="r" b="b" t="t" l="l"/>
              <a:pathLst>
                <a:path h="615095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615095"/>
                  </a:lnTo>
                  <a:lnTo>
                    <a:pt x="0" y="615095"/>
                  </a:lnTo>
                  <a:close/>
                </a:path>
              </a:pathLst>
            </a:custGeom>
            <a:solidFill>
              <a:srgbClr val="00008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47625"/>
              <a:ext cx="9753640" cy="662728"/>
            </a:xfrm>
            <a:prstGeom prst="rect">
              <a:avLst/>
            </a:prstGeom>
          </p:spPr>
          <p:txBody>
            <a:bodyPr anchor="t" rtlCol="false" tIns="71438" lIns="71438" bIns="71438" rIns="71438"/>
            <a:lstStyle/>
            <a:p>
              <a:pPr algn="l">
                <a:lnSpc>
                  <a:spcPts val="2700"/>
                </a:lnSpc>
              </a:pPr>
              <a:r>
                <a:rPr lang="en-US" b="true" sz="2250" spc="3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Vishwakarma  Institute  of  Technology</a:t>
              </a:r>
            </a:p>
          </p:txBody>
        </p:sp>
      </p:grpSp>
      <p:sp>
        <p:nvSpPr>
          <p:cNvPr name="Freeform 32" id="32"/>
          <p:cNvSpPr/>
          <p:nvPr/>
        </p:nvSpPr>
        <p:spPr>
          <a:xfrm flipH="false" flipV="false" rot="0">
            <a:off x="663097" y="0"/>
            <a:ext cx="4506300" cy="1131363"/>
          </a:xfrm>
          <a:custGeom>
            <a:avLst/>
            <a:gdLst/>
            <a:ahLst/>
            <a:cxnLst/>
            <a:rect r="r" b="b" t="t" l="l"/>
            <a:pathLst>
              <a:path h="1131363" w="4506300">
                <a:moveTo>
                  <a:pt x="0" y="0"/>
                </a:moveTo>
                <a:lnTo>
                  <a:pt x="4506300" y="0"/>
                </a:lnTo>
                <a:lnTo>
                  <a:pt x="4506300" y="1131363"/>
                </a:lnTo>
                <a:lnTo>
                  <a:pt x="0" y="11313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106" t="-121690" r="0" b="-113036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831477" y="3059349"/>
            <a:ext cx="47625" cy="6356748"/>
            <a:chOff x="0" y="0"/>
            <a:chExt cx="63500" cy="847566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" cy="8475726"/>
            </a:xfrm>
            <a:custGeom>
              <a:avLst/>
              <a:gdLst/>
              <a:ahLst/>
              <a:cxnLst/>
              <a:rect r="r" b="b" t="t" l="l"/>
              <a:pathLst>
                <a:path h="8475726" w="63500">
                  <a:moveTo>
                    <a:pt x="0" y="19050"/>
                  </a:moveTo>
                  <a:cubicBezTo>
                    <a:pt x="0" y="8509"/>
                    <a:pt x="14182" y="0"/>
                    <a:pt x="31750" y="0"/>
                  </a:cubicBezTo>
                  <a:cubicBezTo>
                    <a:pt x="49318" y="0"/>
                    <a:pt x="63500" y="8509"/>
                    <a:pt x="63500" y="19050"/>
                  </a:cubicBezTo>
                  <a:lnTo>
                    <a:pt x="63500" y="8456676"/>
                  </a:lnTo>
                  <a:cubicBezTo>
                    <a:pt x="63500" y="8467217"/>
                    <a:pt x="49318" y="8475726"/>
                    <a:pt x="31750" y="8475726"/>
                  </a:cubicBezTo>
                  <a:cubicBezTo>
                    <a:pt x="14182" y="8475726"/>
                    <a:pt x="0" y="8467090"/>
                    <a:pt x="0" y="8456676"/>
                  </a:cubicBezTo>
                  <a:close/>
                </a:path>
              </a:pathLst>
            </a:custGeom>
            <a:solidFill>
              <a:srgbClr val="D3D1C9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112366" y="3640970"/>
            <a:ext cx="847723" cy="28575"/>
            <a:chOff x="0" y="0"/>
            <a:chExt cx="1130297" cy="381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30321" cy="38100"/>
            </a:xfrm>
            <a:custGeom>
              <a:avLst/>
              <a:gdLst/>
              <a:ahLst/>
              <a:cxnLst/>
              <a:rect r="r" b="b" t="t" l="l"/>
              <a:pathLst>
                <a:path h="38100" w="1130321">
                  <a:moveTo>
                    <a:pt x="0" y="19050"/>
                  </a:moveTo>
                  <a:cubicBezTo>
                    <a:pt x="0" y="8509"/>
                    <a:pt x="7781" y="0"/>
                    <a:pt x="17420" y="0"/>
                  </a:cubicBezTo>
                  <a:lnTo>
                    <a:pt x="1112899" y="0"/>
                  </a:lnTo>
                  <a:cubicBezTo>
                    <a:pt x="1122538" y="0"/>
                    <a:pt x="1130321" y="8509"/>
                    <a:pt x="1130321" y="19050"/>
                  </a:cubicBezTo>
                  <a:cubicBezTo>
                    <a:pt x="1130321" y="29591"/>
                    <a:pt x="1122538" y="38100"/>
                    <a:pt x="1112899" y="38100"/>
                  </a:cubicBezTo>
                  <a:lnTo>
                    <a:pt x="17420" y="38100"/>
                  </a:lnTo>
                  <a:cubicBezTo>
                    <a:pt x="7781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3D1C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8593580" y="3357303"/>
            <a:ext cx="544916" cy="595908"/>
            <a:chOff x="0" y="0"/>
            <a:chExt cx="726555" cy="7945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26526" cy="794512"/>
            </a:xfrm>
            <a:custGeom>
              <a:avLst/>
              <a:gdLst/>
              <a:ahLst/>
              <a:cxnLst/>
              <a:rect r="r" b="b" t="t" l="l"/>
              <a:pathLst>
                <a:path h="794512" w="726526">
                  <a:moveTo>
                    <a:pt x="0" y="52959"/>
                  </a:moveTo>
                  <a:cubicBezTo>
                    <a:pt x="0" y="23749"/>
                    <a:pt x="21717" y="0"/>
                    <a:pt x="48427" y="0"/>
                  </a:cubicBezTo>
                  <a:lnTo>
                    <a:pt x="678099" y="0"/>
                  </a:lnTo>
                  <a:cubicBezTo>
                    <a:pt x="704809" y="0"/>
                    <a:pt x="726526" y="23749"/>
                    <a:pt x="726526" y="52959"/>
                  </a:cubicBezTo>
                  <a:lnTo>
                    <a:pt x="726526" y="741553"/>
                  </a:lnTo>
                  <a:cubicBezTo>
                    <a:pt x="726526" y="770763"/>
                    <a:pt x="704809" y="794512"/>
                    <a:pt x="678099" y="794512"/>
                  </a:cubicBezTo>
                  <a:lnTo>
                    <a:pt x="48427" y="794512"/>
                  </a:lnTo>
                  <a:cubicBezTo>
                    <a:pt x="21717" y="794512"/>
                    <a:pt x="0" y="770763"/>
                    <a:pt x="0" y="741553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112366" y="6130715"/>
            <a:ext cx="847723" cy="28575"/>
            <a:chOff x="0" y="0"/>
            <a:chExt cx="1130297" cy="381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30321" cy="38100"/>
            </a:xfrm>
            <a:custGeom>
              <a:avLst/>
              <a:gdLst/>
              <a:ahLst/>
              <a:cxnLst/>
              <a:rect r="r" b="b" t="t" l="l"/>
              <a:pathLst>
                <a:path h="38100" w="1130321">
                  <a:moveTo>
                    <a:pt x="0" y="19050"/>
                  </a:moveTo>
                  <a:cubicBezTo>
                    <a:pt x="0" y="8509"/>
                    <a:pt x="7781" y="0"/>
                    <a:pt x="17420" y="0"/>
                  </a:cubicBezTo>
                  <a:lnTo>
                    <a:pt x="1112899" y="0"/>
                  </a:lnTo>
                  <a:cubicBezTo>
                    <a:pt x="1122538" y="0"/>
                    <a:pt x="1130321" y="8509"/>
                    <a:pt x="1130321" y="19050"/>
                  </a:cubicBezTo>
                  <a:cubicBezTo>
                    <a:pt x="1130321" y="29591"/>
                    <a:pt x="1122538" y="38100"/>
                    <a:pt x="1112899" y="38100"/>
                  </a:cubicBezTo>
                  <a:lnTo>
                    <a:pt x="17420" y="38100"/>
                  </a:lnTo>
                  <a:cubicBezTo>
                    <a:pt x="7781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3D1C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593580" y="5847049"/>
            <a:ext cx="544916" cy="595908"/>
            <a:chOff x="0" y="0"/>
            <a:chExt cx="726555" cy="7945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726526" cy="794512"/>
            </a:xfrm>
            <a:custGeom>
              <a:avLst/>
              <a:gdLst/>
              <a:ahLst/>
              <a:cxnLst/>
              <a:rect r="r" b="b" t="t" l="l"/>
              <a:pathLst>
                <a:path h="794512" w="726526">
                  <a:moveTo>
                    <a:pt x="0" y="52959"/>
                  </a:moveTo>
                  <a:cubicBezTo>
                    <a:pt x="0" y="23749"/>
                    <a:pt x="21717" y="0"/>
                    <a:pt x="48427" y="0"/>
                  </a:cubicBezTo>
                  <a:lnTo>
                    <a:pt x="678099" y="0"/>
                  </a:lnTo>
                  <a:cubicBezTo>
                    <a:pt x="704809" y="0"/>
                    <a:pt x="726526" y="23749"/>
                    <a:pt x="726526" y="52959"/>
                  </a:cubicBezTo>
                  <a:lnTo>
                    <a:pt x="726526" y="741553"/>
                  </a:lnTo>
                  <a:cubicBezTo>
                    <a:pt x="726526" y="770763"/>
                    <a:pt x="704809" y="794512"/>
                    <a:pt x="678099" y="794512"/>
                  </a:cubicBezTo>
                  <a:lnTo>
                    <a:pt x="48427" y="794512"/>
                  </a:lnTo>
                  <a:cubicBezTo>
                    <a:pt x="21717" y="794512"/>
                    <a:pt x="0" y="770763"/>
                    <a:pt x="0" y="741553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112366" y="8196599"/>
            <a:ext cx="847723" cy="28575"/>
            <a:chOff x="0" y="0"/>
            <a:chExt cx="1130297" cy="381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30321" cy="38100"/>
            </a:xfrm>
            <a:custGeom>
              <a:avLst/>
              <a:gdLst/>
              <a:ahLst/>
              <a:cxnLst/>
              <a:rect r="r" b="b" t="t" l="l"/>
              <a:pathLst>
                <a:path h="38100" w="1130321">
                  <a:moveTo>
                    <a:pt x="0" y="19050"/>
                  </a:moveTo>
                  <a:cubicBezTo>
                    <a:pt x="0" y="8509"/>
                    <a:pt x="7781" y="0"/>
                    <a:pt x="17420" y="0"/>
                  </a:cubicBezTo>
                  <a:lnTo>
                    <a:pt x="1112899" y="0"/>
                  </a:lnTo>
                  <a:cubicBezTo>
                    <a:pt x="1122538" y="0"/>
                    <a:pt x="1130321" y="8509"/>
                    <a:pt x="1130321" y="19050"/>
                  </a:cubicBezTo>
                  <a:cubicBezTo>
                    <a:pt x="1130321" y="29591"/>
                    <a:pt x="1122538" y="38100"/>
                    <a:pt x="1112899" y="38100"/>
                  </a:cubicBezTo>
                  <a:lnTo>
                    <a:pt x="17420" y="38100"/>
                  </a:lnTo>
                  <a:cubicBezTo>
                    <a:pt x="7781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3D1C9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8593580" y="7912933"/>
            <a:ext cx="544916" cy="595908"/>
            <a:chOff x="0" y="0"/>
            <a:chExt cx="726555" cy="79454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26526" cy="794512"/>
            </a:xfrm>
            <a:custGeom>
              <a:avLst/>
              <a:gdLst/>
              <a:ahLst/>
              <a:cxnLst/>
              <a:rect r="r" b="b" t="t" l="l"/>
              <a:pathLst>
                <a:path h="794512" w="726526">
                  <a:moveTo>
                    <a:pt x="0" y="52959"/>
                  </a:moveTo>
                  <a:cubicBezTo>
                    <a:pt x="0" y="23749"/>
                    <a:pt x="21717" y="0"/>
                    <a:pt x="48427" y="0"/>
                  </a:cubicBezTo>
                  <a:lnTo>
                    <a:pt x="678099" y="0"/>
                  </a:lnTo>
                  <a:cubicBezTo>
                    <a:pt x="704809" y="0"/>
                    <a:pt x="726526" y="23749"/>
                    <a:pt x="726526" y="52959"/>
                  </a:cubicBezTo>
                  <a:lnTo>
                    <a:pt x="726526" y="741553"/>
                  </a:lnTo>
                  <a:cubicBezTo>
                    <a:pt x="726526" y="770763"/>
                    <a:pt x="704809" y="794512"/>
                    <a:pt x="678099" y="794512"/>
                  </a:cubicBezTo>
                  <a:lnTo>
                    <a:pt x="48427" y="794512"/>
                  </a:lnTo>
                  <a:cubicBezTo>
                    <a:pt x="21717" y="794512"/>
                    <a:pt x="0" y="770763"/>
                    <a:pt x="0" y="741553"/>
                  </a:cubicBezTo>
                  <a:close/>
                </a:path>
              </a:pathLst>
            </a:custGeom>
            <a:solidFill>
              <a:srgbClr val="EDEBE3"/>
            </a:solidFill>
          </p:spPr>
        </p:sp>
      </p:grpSp>
      <p:grpSp>
        <p:nvGrpSpPr>
          <p:cNvPr name="Group 18" id="18"/>
          <p:cNvGrpSpPr/>
          <p:nvPr/>
        </p:nvGrpSpPr>
        <p:grpSpPr>
          <a:xfrm rot="-5401349">
            <a:off x="-4817132" y="4819280"/>
            <a:ext cx="10287042" cy="648742"/>
            <a:chOff x="0" y="0"/>
            <a:chExt cx="9753640" cy="6151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753600" cy="615095"/>
            </a:xfrm>
            <a:custGeom>
              <a:avLst/>
              <a:gdLst/>
              <a:ahLst/>
              <a:cxnLst/>
              <a:rect r="r" b="b" t="t" l="l"/>
              <a:pathLst>
                <a:path h="615095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615095"/>
                  </a:lnTo>
                  <a:lnTo>
                    <a:pt x="0" y="615095"/>
                  </a:lnTo>
                  <a:close/>
                </a:path>
              </a:pathLst>
            </a:custGeom>
            <a:solidFill>
              <a:srgbClr val="00008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9753640" cy="662728"/>
            </a:xfrm>
            <a:prstGeom prst="rect">
              <a:avLst/>
            </a:prstGeom>
          </p:spPr>
          <p:txBody>
            <a:bodyPr anchor="t" rtlCol="false" tIns="71438" lIns="71438" bIns="71438" rIns="71438"/>
            <a:lstStyle/>
            <a:p>
              <a:pPr algn="l">
                <a:lnSpc>
                  <a:spcPts val="2700"/>
                </a:lnSpc>
              </a:pPr>
              <a:r>
                <a:rPr lang="en-US" b="true" sz="2250" spc="3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Vishwakarma  Institute  of  Technology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605153" y="8332"/>
            <a:ext cx="7709225" cy="10278966"/>
          </a:xfrm>
          <a:custGeom>
            <a:avLst/>
            <a:gdLst/>
            <a:ahLst/>
            <a:cxnLst/>
            <a:rect r="r" b="b" t="t" l="l"/>
            <a:pathLst>
              <a:path h="10278966" w="7709225">
                <a:moveTo>
                  <a:pt x="0" y="0"/>
                </a:moveTo>
                <a:lnTo>
                  <a:pt x="7709225" y="0"/>
                </a:lnTo>
                <a:lnTo>
                  <a:pt x="7709225" y="10278967"/>
                </a:lnTo>
                <a:lnTo>
                  <a:pt x="0" y="102789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8593580" y="819047"/>
            <a:ext cx="9575899" cy="1684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Crowd Data Visualization on Map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806429" y="3513722"/>
            <a:ext cx="119218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198252" y="3228864"/>
            <a:ext cx="7061048" cy="166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system visually represents crowd data using a map interface. This allows you to quickly understand the distribution and density of people across your area of interest.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761110" y="6003468"/>
            <a:ext cx="209719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198252" y="5718610"/>
            <a:ext cx="7061048" cy="1246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Different colors on the map indicate varying levels of crowd density. Red areas represent high concentrations of people, while yellow areas indicate lower densities.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758116" y="8069350"/>
            <a:ext cx="215843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198252" y="7784494"/>
            <a:ext cx="7061048" cy="1246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This visualization tool helps you to identify areas with high crowding and make informed decisions based on real-time data about crowd dynamics.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652778" y="299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00962" y="644129"/>
            <a:ext cx="7284987" cy="771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Configurable Coordinates</a:t>
            </a:r>
          </a:p>
        </p:txBody>
      </p:sp>
      <p:sp>
        <p:nvSpPr>
          <p:cNvPr name="Freeform 4" id="4" descr="preencoded.png"/>
          <p:cNvSpPr/>
          <p:nvPr/>
        </p:nvSpPr>
        <p:spPr>
          <a:xfrm flipH="false" flipV="false" rot="0">
            <a:off x="8085753" y="1731738"/>
            <a:ext cx="602010" cy="602010"/>
          </a:xfrm>
          <a:custGeom>
            <a:avLst/>
            <a:gdLst/>
            <a:ahLst/>
            <a:cxnLst/>
            <a:rect r="r" b="b" t="t" l="l"/>
            <a:pathLst>
              <a:path h="602010" w="602010">
                <a:moveTo>
                  <a:pt x="0" y="0"/>
                </a:moveTo>
                <a:lnTo>
                  <a:pt x="602010" y="0"/>
                </a:lnTo>
                <a:lnTo>
                  <a:pt x="602010" y="602010"/>
                </a:lnTo>
                <a:lnTo>
                  <a:pt x="0" y="6020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121365" y="1825574"/>
            <a:ext cx="3010644" cy="4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2"/>
              </a:lnSpc>
            </a:pPr>
            <a:r>
              <a:rPr lang="en-US" sz="281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Area Selection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085753" y="2521582"/>
            <a:ext cx="9744075" cy="927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2374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project allows you to define specific areas of interest within the camera view, such as a particular entrance, exit, or waiting zone.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8085753" y="4044964"/>
            <a:ext cx="602010" cy="602010"/>
          </a:xfrm>
          <a:custGeom>
            <a:avLst/>
            <a:gdLst/>
            <a:ahLst/>
            <a:cxnLst/>
            <a:rect r="r" b="b" t="t" l="l"/>
            <a:pathLst>
              <a:path h="602010" w="602010">
                <a:moveTo>
                  <a:pt x="0" y="0"/>
                </a:moveTo>
                <a:lnTo>
                  <a:pt x="602010" y="0"/>
                </a:lnTo>
                <a:lnTo>
                  <a:pt x="602010" y="602010"/>
                </a:lnTo>
                <a:lnTo>
                  <a:pt x="0" y="6020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121365" y="4138800"/>
            <a:ext cx="4165014" cy="4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2"/>
              </a:lnSpc>
            </a:pPr>
            <a:r>
              <a:rPr lang="en-US" sz="281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Customizable Zones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085753" y="4837474"/>
            <a:ext cx="9744075" cy="1403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2374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Use the interactive interface to draw polygons or select predefined areas on the map to specify the regions you want to monitor closely.</a:t>
            </a:r>
          </a:p>
        </p:txBody>
      </p:sp>
      <p:sp>
        <p:nvSpPr>
          <p:cNvPr name="Freeform 10" id="10" descr="preencoded.png"/>
          <p:cNvSpPr/>
          <p:nvPr/>
        </p:nvSpPr>
        <p:spPr>
          <a:xfrm flipH="false" flipV="false" rot="0">
            <a:off x="8085753" y="6669449"/>
            <a:ext cx="602010" cy="602010"/>
          </a:xfrm>
          <a:custGeom>
            <a:avLst/>
            <a:gdLst/>
            <a:ahLst/>
            <a:cxnLst/>
            <a:rect r="r" b="b" t="t" l="l"/>
            <a:pathLst>
              <a:path h="602010" w="602010">
                <a:moveTo>
                  <a:pt x="0" y="0"/>
                </a:moveTo>
                <a:lnTo>
                  <a:pt x="602010" y="0"/>
                </a:lnTo>
                <a:lnTo>
                  <a:pt x="602010" y="602010"/>
                </a:lnTo>
                <a:lnTo>
                  <a:pt x="0" y="6020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9121365" y="6763286"/>
            <a:ext cx="3836425" cy="4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2"/>
              </a:lnSpc>
            </a:pPr>
            <a:r>
              <a:rPr lang="en-US" sz="2812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Flexible Configuration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085753" y="7617510"/>
            <a:ext cx="9744075" cy="1403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99"/>
              </a:lnSpc>
            </a:pPr>
            <a:r>
              <a:rPr lang="en-US" sz="2374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This feature provides flexibility and control over the areas you want to focus on, enabling you to track crowd density in specific locations.</a:t>
            </a:r>
          </a:p>
        </p:txBody>
      </p:sp>
      <p:grpSp>
        <p:nvGrpSpPr>
          <p:cNvPr name="Group 13" id="13"/>
          <p:cNvGrpSpPr/>
          <p:nvPr/>
        </p:nvGrpSpPr>
        <p:grpSpPr>
          <a:xfrm rot="-5401349">
            <a:off x="-4817132" y="4819280"/>
            <a:ext cx="10287042" cy="648742"/>
            <a:chOff x="0" y="0"/>
            <a:chExt cx="9753640" cy="61510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753600" cy="615095"/>
            </a:xfrm>
            <a:custGeom>
              <a:avLst/>
              <a:gdLst/>
              <a:ahLst/>
              <a:cxnLst/>
              <a:rect r="r" b="b" t="t" l="l"/>
              <a:pathLst>
                <a:path h="615095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615095"/>
                  </a:lnTo>
                  <a:lnTo>
                    <a:pt x="0" y="615095"/>
                  </a:lnTo>
                  <a:close/>
                </a:path>
              </a:pathLst>
            </a:custGeom>
            <a:solidFill>
              <a:srgbClr val="00008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9753640" cy="662728"/>
            </a:xfrm>
            <a:prstGeom prst="rect">
              <a:avLst/>
            </a:prstGeom>
          </p:spPr>
          <p:txBody>
            <a:bodyPr anchor="t" rtlCol="false" tIns="71438" lIns="71438" bIns="71438" rIns="71438"/>
            <a:lstStyle/>
            <a:p>
              <a:pPr algn="l">
                <a:lnSpc>
                  <a:spcPts val="2700"/>
                </a:lnSpc>
              </a:pPr>
              <a:r>
                <a:rPr lang="en-US" b="true" sz="2250" spc="3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Vishwakarma  Institute  of  Technology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672622" y="0"/>
            <a:ext cx="4506300" cy="1131363"/>
          </a:xfrm>
          <a:custGeom>
            <a:avLst/>
            <a:gdLst/>
            <a:ahLst/>
            <a:cxnLst/>
            <a:rect r="r" b="b" t="t" l="l"/>
            <a:pathLst>
              <a:path h="1131363" w="4506300">
                <a:moveTo>
                  <a:pt x="0" y="0"/>
                </a:moveTo>
                <a:lnTo>
                  <a:pt x="4506300" y="0"/>
                </a:lnTo>
                <a:lnTo>
                  <a:pt x="4506300" y="1131363"/>
                </a:lnTo>
                <a:lnTo>
                  <a:pt x="0" y="11313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2106" t="-121690" r="0" b="-113036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72442" y="591740"/>
            <a:ext cx="7004894" cy="906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Real-Time Monitoring</a:t>
            </a:r>
          </a:p>
        </p:txBody>
      </p:sp>
      <p:sp>
        <p:nvSpPr>
          <p:cNvPr name="Freeform 5" id="5" descr="preencoded.png"/>
          <p:cNvSpPr/>
          <p:nvPr/>
        </p:nvSpPr>
        <p:spPr>
          <a:xfrm flipH="false" flipV="false" rot="0">
            <a:off x="972442" y="2050702"/>
            <a:ext cx="1389310" cy="2490192"/>
          </a:xfrm>
          <a:custGeom>
            <a:avLst/>
            <a:gdLst/>
            <a:ahLst/>
            <a:cxnLst/>
            <a:rect r="r" b="b" t="t" l="l"/>
            <a:pathLst>
              <a:path h="2490192" w="1389310">
                <a:moveTo>
                  <a:pt x="0" y="0"/>
                </a:moveTo>
                <a:lnTo>
                  <a:pt x="1389310" y="0"/>
                </a:lnTo>
                <a:lnTo>
                  <a:pt x="1389310" y="2490193"/>
                </a:lnTo>
                <a:lnTo>
                  <a:pt x="0" y="24901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2" t="0" r="-13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778472" y="2319040"/>
            <a:ext cx="3473351" cy="443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Continuous Updates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778472" y="2843659"/>
            <a:ext cx="7679085" cy="1419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project provides real-time updates on crowd density, allowing you to monitor and react promptly to changes in crowd conditions.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972442" y="4540895"/>
            <a:ext cx="1389310" cy="2490192"/>
          </a:xfrm>
          <a:custGeom>
            <a:avLst/>
            <a:gdLst/>
            <a:ahLst/>
            <a:cxnLst/>
            <a:rect r="r" b="b" t="t" l="l"/>
            <a:pathLst>
              <a:path h="2490192" w="1389310">
                <a:moveTo>
                  <a:pt x="0" y="0"/>
                </a:moveTo>
                <a:lnTo>
                  <a:pt x="1389310" y="0"/>
                </a:lnTo>
                <a:lnTo>
                  <a:pt x="1389310" y="2490192"/>
                </a:lnTo>
                <a:lnTo>
                  <a:pt x="0" y="249019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2" t="0" r="-132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778472" y="4809233"/>
            <a:ext cx="3473351" cy="443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Adaptive Insights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78472" y="5333851"/>
            <a:ext cx="7679085" cy="1419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This continuous monitoring capability empowers you to make informed decisions based on the latest crowd data, ensuring efficient crowd management.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972442" y="7031088"/>
            <a:ext cx="1389310" cy="2490193"/>
          </a:xfrm>
          <a:custGeom>
            <a:avLst/>
            <a:gdLst/>
            <a:ahLst/>
            <a:cxnLst/>
            <a:rect r="r" b="b" t="t" l="l"/>
            <a:pathLst>
              <a:path h="2490193" w="1389310">
                <a:moveTo>
                  <a:pt x="0" y="0"/>
                </a:moveTo>
                <a:lnTo>
                  <a:pt x="1389310" y="0"/>
                </a:lnTo>
                <a:lnTo>
                  <a:pt x="1389310" y="2490192"/>
                </a:lnTo>
                <a:lnTo>
                  <a:pt x="0" y="24901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32" t="0" r="-132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778472" y="7299424"/>
            <a:ext cx="3473351" cy="443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Effective Response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778472" y="7824044"/>
            <a:ext cx="7679085" cy="1419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By understanding real-time crowd dynamics, you can implement appropriate measures to address potential congestion or safety issues.</a:t>
            </a:r>
          </a:p>
        </p:txBody>
      </p:sp>
      <p:grpSp>
        <p:nvGrpSpPr>
          <p:cNvPr name="Group 14" id="14"/>
          <p:cNvGrpSpPr/>
          <p:nvPr/>
        </p:nvGrpSpPr>
        <p:grpSpPr>
          <a:xfrm rot="-5401349">
            <a:off x="-4817132" y="4819280"/>
            <a:ext cx="10287042" cy="648742"/>
            <a:chOff x="0" y="0"/>
            <a:chExt cx="9753640" cy="6151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753600" cy="615095"/>
            </a:xfrm>
            <a:custGeom>
              <a:avLst/>
              <a:gdLst/>
              <a:ahLst/>
              <a:cxnLst/>
              <a:rect r="r" b="b" t="t" l="l"/>
              <a:pathLst>
                <a:path h="615095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615095"/>
                  </a:lnTo>
                  <a:lnTo>
                    <a:pt x="0" y="615095"/>
                  </a:lnTo>
                  <a:close/>
                </a:path>
              </a:pathLst>
            </a:custGeom>
            <a:solidFill>
              <a:srgbClr val="00008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9753640" cy="662728"/>
            </a:xfrm>
            <a:prstGeom prst="rect">
              <a:avLst/>
            </a:prstGeom>
          </p:spPr>
          <p:txBody>
            <a:bodyPr anchor="t" rtlCol="false" tIns="71438" lIns="71438" bIns="71438" rIns="71438"/>
            <a:lstStyle/>
            <a:p>
              <a:pPr algn="l">
                <a:lnSpc>
                  <a:spcPts val="2700"/>
                </a:lnSpc>
              </a:pPr>
              <a:r>
                <a:rPr lang="en-US" b="true" sz="2250" spc="3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Vishwakarma  Institute  of  Technology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118148" y="1574513"/>
            <a:ext cx="6058049" cy="697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Statistics: Max, Avg, Min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-1165846" y="2462719"/>
            <a:ext cx="9909870" cy="86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24"/>
              </a:lnSpc>
            </a:pPr>
            <a:r>
              <a:rPr lang="en-US" sz="6524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20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357687" y="2585704"/>
            <a:ext cx="2714625" cy="472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6"/>
              </a:lnSpc>
            </a:pPr>
            <a:r>
              <a:rPr lang="en-US" sz="3024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Max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0065" y="3238054"/>
            <a:ext cx="9909870" cy="1004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0"/>
              </a:lnSpc>
            </a:pPr>
            <a:r>
              <a:rPr lang="en-US" sz="25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This number represents the highest crowd count recorded during the monitored period.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-1165846" y="4975719"/>
            <a:ext cx="9909870" cy="86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24"/>
              </a:lnSpc>
            </a:pPr>
            <a:r>
              <a:rPr lang="en-US" sz="6524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10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84077" y="5098703"/>
            <a:ext cx="2714625" cy="472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6"/>
              </a:lnSpc>
            </a:pPr>
            <a:r>
              <a:rPr lang="en-US" sz="3024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Avg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0065" y="5802809"/>
            <a:ext cx="9909870" cy="1004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0"/>
              </a:lnSpc>
            </a:pPr>
            <a:r>
              <a:rPr lang="en-US" sz="25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average crowd count over the monitored period provides an overall measure of the typical crowd size.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1165846" y="7942258"/>
            <a:ext cx="9909870" cy="86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24"/>
              </a:lnSpc>
            </a:pPr>
            <a:r>
              <a:rPr lang="en-US" sz="6524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684077" y="8065242"/>
            <a:ext cx="2714625" cy="472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36"/>
              </a:lnSpc>
            </a:pPr>
            <a:r>
              <a:rPr lang="en-US" sz="3024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Min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60065" y="8714929"/>
            <a:ext cx="9909870" cy="1004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0"/>
              </a:lnSpc>
            </a:pPr>
            <a:r>
              <a:rPr lang="en-US" sz="25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minimum crowd count indicates the lowest crowd density observed during the monitoring session.</a:t>
            </a:r>
          </a:p>
        </p:txBody>
      </p:sp>
      <p:grpSp>
        <p:nvGrpSpPr>
          <p:cNvPr name="Group 14" id="14"/>
          <p:cNvGrpSpPr/>
          <p:nvPr/>
        </p:nvGrpSpPr>
        <p:grpSpPr>
          <a:xfrm rot="-5401349">
            <a:off x="-4817132" y="4819280"/>
            <a:ext cx="10287042" cy="648742"/>
            <a:chOff x="0" y="0"/>
            <a:chExt cx="9753640" cy="6151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753600" cy="615095"/>
            </a:xfrm>
            <a:custGeom>
              <a:avLst/>
              <a:gdLst/>
              <a:ahLst/>
              <a:cxnLst/>
              <a:rect r="r" b="b" t="t" l="l"/>
              <a:pathLst>
                <a:path h="615095" w="9753600">
                  <a:moveTo>
                    <a:pt x="0" y="0"/>
                  </a:moveTo>
                  <a:lnTo>
                    <a:pt x="9753600" y="0"/>
                  </a:lnTo>
                  <a:lnTo>
                    <a:pt x="9753600" y="615095"/>
                  </a:lnTo>
                  <a:lnTo>
                    <a:pt x="0" y="615095"/>
                  </a:lnTo>
                  <a:close/>
                </a:path>
              </a:pathLst>
            </a:custGeom>
            <a:solidFill>
              <a:srgbClr val="00008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9753640" cy="662728"/>
            </a:xfrm>
            <a:prstGeom prst="rect">
              <a:avLst/>
            </a:prstGeom>
          </p:spPr>
          <p:txBody>
            <a:bodyPr anchor="t" rtlCol="false" tIns="71438" lIns="71438" bIns="71438" rIns="71438"/>
            <a:lstStyle/>
            <a:p>
              <a:pPr algn="l">
                <a:lnSpc>
                  <a:spcPts val="2700"/>
                </a:lnSpc>
              </a:pPr>
              <a:r>
                <a:rPr lang="en-US" b="true" sz="2250" spc="3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  Vishwakarma  Institute  of  Technology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63097" y="0"/>
            <a:ext cx="4506300" cy="1131363"/>
          </a:xfrm>
          <a:custGeom>
            <a:avLst/>
            <a:gdLst/>
            <a:ahLst/>
            <a:cxnLst/>
            <a:rect r="r" b="b" t="t" l="l"/>
            <a:pathLst>
              <a:path h="1131363" w="4506300">
                <a:moveTo>
                  <a:pt x="0" y="0"/>
                </a:moveTo>
                <a:lnTo>
                  <a:pt x="4506300" y="0"/>
                </a:lnTo>
                <a:lnTo>
                  <a:pt x="4506300" y="1131363"/>
                </a:lnTo>
                <a:lnTo>
                  <a:pt x="0" y="11313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106" t="-121690" r="0" b="-113036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DAGWk1HtFsY</dc:identifier>
  <dcterms:modified xsi:type="dcterms:W3CDTF">2011-08-01T06:04:30Z</dcterms:modified>
  <cp:revision>1</cp:revision>
  <dc:title>Guide: Prof. Preeti baike</dc:title>
</cp:coreProperties>
</file>

<file path=docProps/thumbnail.jpeg>
</file>